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6" r:id="rId3"/>
    <p:sldId id="257" r:id="rId4"/>
    <p:sldId id="258" r:id="rId5"/>
    <p:sldId id="269" r:id="rId6"/>
    <p:sldId id="270" r:id="rId7"/>
    <p:sldId id="271" r:id="rId8"/>
    <p:sldId id="259" r:id="rId9"/>
    <p:sldId id="262" r:id="rId10"/>
    <p:sldId id="273" r:id="rId11"/>
    <p:sldId id="266" r:id="rId12"/>
    <p:sldId id="268" r:id="rId13"/>
    <p:sldId id="272" r:id="rId14"/>
    <p:sldId id="274" r:id="rId15"/>
    <p:sldId id="275"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9" autoAdjust="0"/>
    <p:restoredTop sz="94660"/>
  </p:normalViewPr>
  <p:slideViewPr>
    <p:cSldViewPr>
      <p:cViewPr varScale="1">
        <p:scale>
          <a:sx n="69" d="100"/>
          <a:sy n="69" d="100"/>
        </p:scale>
        <p:origin x="1440"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A90C209-A541-4B22-86EE-F46AA615064D}" type="datetimeFigureOut">
              <a:rPr lang="en-GB" smtClean="0"/>
              <a:t>11/09/2019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2AB0E2E-15E8-4272-9BE9-6D5ADC3072E3}"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A90C209-A541-4B22-86EE-F46AA615064D}" type="datetimeFigureOut">
              <a:rPr lang="en-GB" smtClean="0"/>
              <a:t>11/09/2019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2AB0E2E-15E8-4272-9BE9-6D5ADC3072E3}"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A90C209-A541-4B22-86EE-F46AA615064D}" type="datetimeFigureOut">
              <a:rPr lang="en-GB" smtClean="0"/>
              <a:t>11/09/2019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2AB0E2E-15E8-4272-9BE9-6D5ADC3072E3}"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A90C209-A541-4B22-86EE-F46AA615064D}" type="datetimeFigureOut">
              <a:rPr lang="en-GB" smtClean="0"/>
              <a:t>11/09/2019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2AB0E2E-15E8-4272-9BE9-6D5ADC3072E3}"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90C209-A541-4B22-86EE-F46AA615064D}" type="datetimeFigureOut">
              <a:rPr lang="en-GB" smtClean="0"/>
              <a:t>11/09/2019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2AB0E2E-15E8-4272-9BE9-6D5ADC3072E3}"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A90C209-A541-4B22-86EE-F46AA615064D}" type="datetimeFigureOut">
              <a:rPr lang="en-GB" smtClean="0"/>
              <a:t>11/09/2019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2AB0E2E-15E8-4272-9BE9-6D5ADC3072E3}" type="slidenum">
              <a:rPr lang="en-GB" smtClean="0"/>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A90C209-A541-4B22-86EE-F46AA615064D}" type="datetimeFigureOut">
              <a:rPr lang="en-GB" smtClean="0"/>
              <a:t>11/09/2019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2AB0E2E-15E8-4272-9BE9-6D5ADC3072E3}"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A90C209-A541-4B22-86EE-F46AA615064D}" type="datetimeFigureOut">
              <a:rPr lang="en-GB" smtClean="0"/>
              <a:t>11/09/2019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2AB0E2E-15E8-4272-9BE9-6D5ADC3072E3}"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90C209-A541-4B22-86EE-F46AA615064D}" type="datetimeFigureOut">
              <a:rPr lang="en-GB" smtClean="0"/>
              <a:t>11/09/2019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2AB0E2E-15E8-4272-9BE9-6D5ADC3072E3}"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90C209-A541-4B22-86EE-F46AA615064D}" type="datetimeFigureOut">
              <a:rPr lang="en-GB" smtClean="0"/>
              <a:t>11/09/2019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2AB0E2E-15E8-4272-9BE9-6D5ADC3072E3}"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90C209-A541-4B22-86EE-F46AA615064D}" type="datetimeFigureOut">
              <a:rPr lang="en-GB" smtClean="0"/>
              <a:t>11/09/2019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2AB0E2E-15E8-4272-9BE9-6D5ADC3072E3}"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90C209-A541-4B22-86EE-F46AA615064D}" type="datetimeFigureOut">
              <a:rPr lang="en-GB" smtClean="0"/>
              <a:t>11/09/2019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AB0E2E-15E8-4272-9BE9-6D5ADC3072E3}"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google.com/url?sa=i&amp;rct=j&amp;q=&amp;esrc=s&amp;frm=1&amp;source=images&amp;cd=&amp;cad=rja&amp;docid=imav7gngJNEJuM&amp;tbnid=15HC0Kk9orsfxM:&amp;ved=0CAUQjRw&amp;url=http://www.telegraph.co.uk/finance/libor-scandal/10102025/London-threatened-by-plans-to-move-Libor-regulation-to-Paris.html&amp;ei=xgBxUobzPKHG0AXi74D4Dw&amp;bvm=bv.55617003,d.ZG4&amp;psig=AFQjCNFef4XXfS-vTaMmpk3YHZh7Lo-GUA&amp;ust=1383223870143135"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google.com/url?sa=i&amp;rct=j&amp;q=&amp;esrc=s&amp;frm=1&amp;source=images&amp;cd=&amp;cad=rja&amp;docid=BllzndZ8zZNvKM&amp;tbnid=C_uZFqnOrlGUcM:&amp;ved=0CAUQjRw&amp;url=http://www.johomaps.com/eu/ire_uk/uk/london/london1.html&amp;ei=8P1wUsmaCoK40QWpwIDgBg&amp;bvm=bv.55617003,d.ZG4&amp;psig=AFQjCNEMYfm3SEvlrRvEFCwVZjaM7lZyDA&amp;ust=1383223128139971"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hyperlink" Target="http://www.google.com/url?sa=i&amp;rct=j&amp;q=&amp;esrc=s&amp;frm=1&amp;source=images&amp;cd=&amp;cad=rja&amp;docid=17Ics-33S5RsYM&amp;tbnid=ZhgkEixfU8s8nM:&amp;ved=0CAUQjRw&amp;url=http://www.quay-people.co.uk/6-0_contact.aspx&amp;ei=yv5wUt1_hbHRBcXagdAL&amp;bvm=bv.55617003,d.ZG4&amp;psig=AFQjCNFrusnQ26e6pD_sGMWkBtMw8bUtzA&amp;ust=1383223361845598" TargetMode="Externa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hyperlink" Target="http://www.google.com/url?sa=i&amp;rct=j&amp;q=&amp;esrc=s&amp;frm=1&amp;source=images&amp;cd=&amp;cad=rja&amp;docid=GSb3X3uPXUfJsM&amp;tbnid=7JfBstXGzD013M:&amp;ved=0CAUQjRw&amp;url=http://www.7thgoodmayes.org.uk/public_html/PictureGallery/docklands.htm&amp;ei=3P9wUq7VCcmd0wX5zYHgAw&amp;bvm=bv.55617003,d.ZG4&amp;psig=AFQjCNEhXnnkOO5nra2YGYFNV1U5jDKBIA&amp;ust=1383223633880024"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704" y="404664"/>
            <a:ext cx="9144000" cy="3865984"/>
          </a:xfrm>
        </p:spPr>
        <p:txBody>
          <a:bodyPr>
            <a:noAutofit/>
          </a:bodyPr>
          <a:lstStyle/>
          <a:p>
            <a:pPr algn="l"/>
            <a:r>
              <a:rPr lang="en-GB" sz="1800" dirty="0" smtClean="0">
                <a:solidFill>
                  <a:schemeClr val="tx1"/>
                </a:solidFill>
                <a:latin typeface="XCCW Joined PC7c" panose="03050602040000000000" pitchFamily="66" charset="0"/>
              </a:rPr>
              <a:t>Dear parents/ Carers</a:t>
            </a:r>
          </a:p>
          <a:p>
            <a:pPr algn="l"/>
            <a:r>
              <a:rPr lang="en-GB" sz="1800" dirty="0" smtClean="0">
                <a:solidFill>
                  <a:schemeClr val="tx1"/>
                </a:solidFill>
                <a:latin typeface="XCCW Joined PC7c" panose="03050602040000000000" pitchFamily="66" charset="0"/>
              </a:rPr>
              <a:t>Please find a copy of the London Presentation that was used for our meeting. This is an initial plan of the days and activities that we will be taking part in. However, the order of activities and day schedules may changed depending on bookings, number of children </a:t>
            </a:r>
            <a:r>
              <a:rPr lang="en-GB" sz="1800" dirty="0" smtClean="0">
                <a:solidFill>
                  <a:schemeClr val="tx1"/>
                </a:solidFill>
                <a:latin typeface="XCCW Joined PC7c" panose="03050602040000000000" pitchFamily="66" charset="0"/>
              </a:rPr>
              <a:t>etc. Closer </a:t>
            </a:r>
            <a:r>
              <a:rPr lang="en-GB" sz="1800" dirty="0" smtClean="0">
                <a:solidFill>
                  <a:schemeClr val="tx1"/>
                </a:solidFill>
                <a:latin typeface="XCCW Joined PC7c" panose="03050602040000000000" pitchFamily="66" charset="0"/>
              </a:rPr>
              <a:t>to the time we will provide a confirmed schedule. The trip is open to all children and we would </a:t>
            </a:r>
            <a:r>
              <a:rPr lang="en-GB" sz="1800" dirty="0" smtClean="0">
                <a:solidFill>
                  <a:schemeClr val="tx1"/>
                </a:solidFill>
                <a:latin typeface="XCCW Joined PC7c" panose="03050602040000000000" pitchFamily="66" charset="0"/>
              </a:rPr>
              <a:t>love </a:t>
            </a:r>
            <a:r>
              <a:rPr lang="en-GB" sz="1800" dirty="0" smtClean="0">
                <a:solidFill>
                  <a:schemeClr val="tx1"/>
                </a:solidFill>
                <a:latin typeface="XCCW Joined PC7c" panose="03050602040000000000" pitchFamily="66" charset="0"/>
              </a:rPr>
              <a:t>to take every one, if you or child has any worries please come and speak to one of the class teachers who may be able to answer any questions or queries. The final day to pay the £100 deposit is </a:t>
            </a:r>
            <a:r>
              <a:rPr lang="en-GB" sz="1800" dirty="0" smtClean="0">
                <a:solidFill>
                  <a:schemeClr val="tx1"/>
                </a:solidFill>
                <a:latin typeface="XCCW Joined PC7c" panose="03050602040000000000" pitchFamily="66" charset="0"/>
              </a:rPr>
              <a:t>Monday 30</a:t>
            </a:r>
            <a:r>
              <a:rPr lang="en-GB" sz="1800" baseline="30000" dirty="0" smtClean="0">
                <a:solidFill>
                  <a:schemeClr val="tx1"/>
                </a:solidFill>
                <a:latin typeface="XCCW Joined PC7c" panose="03050602040000000000" pitchFamily="66" charset="0"/>
              </a:rPr>
              <a:t>th</a:t>
            </a:r>
            <a:r>
              <a:rPr lang="en-GB" sz="1800" dirty="0" smtClean="0">
                <a:solidFill>
                  <a:schemeClr val="tx1"/>
                </a:solidFill>
                <a:latin typeface="XCCW Joined PC7c" panose="03050602040000000000" pitchFamily="66" charset="0"/>
              </a:rPr>
              <a:t> </a:t>
            </a:r>
            <a:r>
              <a:rPr lang="en-GB" sz="1800" dirty="0" smtClean="0">
                <a:solidFill>
                  <a:schemeClr val="tx1"/>
                </a:solidFill>
                <a:latin typeface="XCCW Joined PC7c" panose="03050602040000000000" pitchFamily="66" charset="0"/>
              </a:rPr>
              <a:t>September. After this date, we will not be able to take any more bookings as we will need to begin booking up attractions that fill up quickly. If you have any concerns about payments please speak to Mrs Moseley or </a:t>
            </a:r>
            <a:r>
              <a:rPr lang="en-GB" sz="1800" dirty="0" smtClean="0">
                <a:solidFill>
                  <a:schemeClr val="tx1"/>
                </a:solidFill>
                <a:latin typeface="XCCW Joined PC7c" panose="03050602040000000000" pitchFamily="66" charset="0"/>
              </a:rPr>
              <a:t>Mr. Dingle. </a:t>
            </a:r>
            <a:endParaRPr lang="en-GB" sz="1800" dirty="0" smtClean="0">
              <a:solidFill>
                <a:schemeClr val="tx1"/>
              </a:solidFill>
              <a:latin typeface="XCCW Joined PC7c" panose="03050602040000000000" pitchFamily="66" charset="0"/>
            </a:endParaRPr>
          </a:p>
          <a:p>
            <a:pPr algn="l"/>
            <a:endParaRPr lang="en-GB" sz="1800" dirty="0">
              <a:solidFill>
                <a:schemeClr val="tx1"/>
              </a:solidFill>
              <a:latin typeface="XCCW Joined PC7c" panose="03050602040000000000" pitchFamily="66" charset="0"/>
            </a:endParaRPr>
          </a:p>
          <a:p>
            <a:pPr algn="l"/>
            <a:r>
              <a:rPr lang="en-GB" sz="1800" dirty="0" smtClean="0">
                <a:solidFill>
                  <a:schemeClr val="tx1"/>
                </a:solidFill>
                <a:latin typeface="XCCW Joined PC7c" panose="03050602040000000000" pitchFamily="66" charset="0"/>
              </a:rPr>
              <a:t>Many </a:t>
            </a:r>
            <a:r>
              <a:rPr lang="en-GB" sz="1800" dirty="0" smtClean="0">
                <a:solidFill>
                  <a:schemeClr val="tx1"/>
                </a:solidFill>
                <a:latin typeface="XCCW Joined PC7c" panose="03050602040000000000" pitchFamily="66" charset="0"/>
              </a:rPr>
              <a:t>thanks, </a:t>
            </a:r>
            <a:endParaRPr lang="en-GB" sz="1800" dirty="0" smtClean="0">
              <a:solidFill>
                <a:schemeClr val="tx1"/>
              </a:solidFill>
              <a:latin typeface="XCCW Joined PC7c" panose="03050602040000000000" pitchFamily="66" charset="0"/>
            </a:endParaRPr>
          </a:p>
          <a:p>
            <a:pPr algn="l"/>
            <a:endParaRPr lang="en-GB" sz="1800" dirty="0">
              <a:solidFill>
                <a:schemeClr val="tx1"/>
              </a:solidFill>
              <a:latin typeface="XCCW Joined PC7c" panose="03050602040000000000" pitchFamily="66" charset="0"/>
            </a:endParaRPr>
          </a:p>
          <a:p>
            <a:pPr algn="l"/>
            <a:r>
              <a:rPr lang="en-GB" sz="1800" dirty="0" smtClean="0">
                <a:solidFill>
                  <a:schemeClr val="tx1"/>
                </a:solidFill>
                <a:latin typeface="XCCW Joined PC7c" panose="03050602040000000000" pitchFamily="66" charset="0"/>
              </a:rPr>
              <a:t>Jordan Dingle</a:t>
            </a:r>
            <a:r>
              <a:rPr lang="en-GB" sz="1800" dirty="0">
                <a:solidFill>
                  <a:schemeClr val="tx1"/>
                </a:solidFill>
                <a:latin typeface="XCCW Joined PC7c" panose="03050602040000000000" pitchFamily="66" charset="0"/>
              </a:rPr>
              <a:t> </a:t>
            </a:r>
            <a:r>
              <a:rPr lang="en-GB" sz="1800" dirty="0" smtClean="0">
                <a:solidFill>
                  <a:schemeClr val="tx1"/>
                </a:solidFill>
                <a:latin typeface="XCCW Joined PC7c" panose="03050602040000000000" pitchFamily="66" charset="0"/>
              </a:rPr>
              <a:t>and Louise </a:t>
            </a:r>
            <a:r>
              <a:rPr lang="en-GB" sz="1800" dirty="0" err="1" smtClean="0">
                <a:solidFill>
                  <a:schemeClr val="tx1"/>
                </a:solidFill>
                <a:latin typeface="XCCW Joined PC7c" panose="03050602040000000000" pitchFamily="66" charset="0"/>
              </a:rPr>
              <a:t>Pezzarini</a:t>
            </a:r>
            <a:endParaRPr lang="en-GB" sz="1800" dirty="0">
              <a:solidFill>
                <a:schemeClr val="tx1"/>
              </a:solidFill>
              <a:latin typeface="XCCW Joined PC7c" panose="03050602040000000000" pitchFamily="66"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b="1" dirty="0" smtClean="0">
                <a:latin typeface="XCCW Joined PC7c" panose="03050602040000000000" pitchFamily="66" charset="0"/>
              </a:rPr>
              <a:t>Wednesday</a:t>
            </a:r>
            <a:endParaRPr lang="en-GB" b="1" dirty="0">
              <a:latin typeface="XCCW Joined PC7c" panose="03050602040000000000" pitchFamily="66" charset="0"/>
            </a:endParaRPr>
          </a:p>
        </p:txBody>
      </p:sp>
      <p:sp>
        <p:nvSpPr>
          <p:cNvPr id="4" name="TextBox 3"/>
          <p:cNvSpPr txBox="1"/>
          <p:nvPr/>
        </p:nvSpPr>
        <p:spPr>
          <a:xfrm>
            <a:off x="323528" y="1412776"/>
            <a:ext cx="8568952" cy="2031325"/>
          </a:xfrm>
          <a:prstGeom prst="rect">
            <a:avLst/>
          </a:prstGeom>
          <a:noFill/>
        </p:spPr>
        <p:txBody>
          <a:bodyPr wrap="square" rtlCol="0">
            <a:spAutoFit/>
          </a:bodyPr>
          <a:lstStyle/>
          <a:p>
            <a:endParaRPr lang="en-GB" dirty="0" smtClean="0">
              <a:latin typeface="XCCW Joined PC7c" panose="03050602040000000000" pitchFamily="66" charset="0"/>
            </a:endParaRPr>
          </a:p>
          <a:p>
            <a:r>
              <a:rPr lang="en-GB" dirty="0" smtClean="0">
                <a:latin typeface="XCCW Joined PC7c" panose="03050602040000000000" pitchFamily="66" charset="0"/>
              </a:rPr>
              <a:t>10:00am Tower </a:t>
            </a:r>
            <a:r>
              <a:rPr lang="en-GB" dirty="0">
                <a:latin typeface="XCCW Joined PC7c" panose="03050602040000000000" pitchFamily="66" charset="0"/>
              </a:rPr>
              <a:t>of London Tour and Workshops </a:t>
            </a:r>
            <a:endParaRPr lang="en-GB" dirty="0" smtClean="0">
              <a:latin typeface="XCCW Joined PC7c" panose="03050602040000000000" pitchFamily="66" charset="0"/>
            </a:endParaRPr>
          </a:p>
          <a:p>
            <a:r>
              <a:rPr lang="en-GB" dirty="0">
                <a:latin typeface="XCCW Joined PC7c" panose="03050602040000000000" pitchFamily="66" charset="0"/>
              </a:rPr>
              <a:t>	</a:t>
            </a:r>
            <a:endParaRPr lang="en-GB" dirty="0" smtClean="0">
              <a:latin typeface="XCCW Joined PC7c" panose="03050602040000000000" pitchFamily="66" charset="0"/>
            </a:endParaRPr>
          </a:p>
          <a:p>
            <a:r>
              <a:rPr lang="en-GB" dirty="0" smtClean="0">
                <a:latin typeface="XCCW Joined PC7c" panose="03050602040000000000" pitchFamily="66" charset="0"/>
              </a:rPr>
              <a:t>2:00pm Houses </a:t>
            </a:r>
            <a:r>
              <a:rPr lang="en-GB" dirty="0">
                <a:latin typeface="XCCW Joined PC7c" panose="03050602040000000000" pitchFamily="66" charset="0"/>
              </a:rPr>
              <a:t>of </a:t>
            </a:r>
            <a:r>
              <a:rPr lang="en-GB" dirty="0" smtClean="0">
                <a:latin typeface="XCCW Joined PC7c" panose="03050602040000000000" pitchFamily="66" charset="0"/>
              </a:rPr>
              <a:t>Parliament</a:t>
            </a:r>
          </a:p>
          <a:p>
            <a:endParaRPr lang="en-GB" dirty="0">
              <a:latin typeface="XCCW Joined PC7c" panose="03050602040000000000" pitchFamily="66" charset="0"/>
            </a:endParaRPr>
          </a:p>
          <a:p>
            <a:r>
              <a:rPr lang="en-GB" dirty="0" smtClean="0">
                <a:latin typeface="XCCW Joined PC7c" panose="03050602040000000000" pitchFamily="66" charset="0"/>
              </a:rPr>
              <a:t>5:30pm Pizza </a:t>
            </a:r>
            <a:r>
              <a:rPr lang="en-GB" dirty="0">
                <a:latin typeface="XCCW Joined PC7c" panose="03050602040000000000" pitchFamily="66" charset="0"/>
              </a:rPr>
              <a:t>Express meal out – 5:30pm</a:t>
            </a:r>
          </a:p>
          <a:p>
            <a:endParaRPr lang="en-GB" dirty="0"/>
          </a:p>
        </p:txBody>
      </p:sp>
      <p:sp>
        <p:nvSpPr>
          <p:cNvPr id="6" name="AutoShape 2" descr="Image result for london ey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p:cNvPicPr>
            <a:picLocks noChangeAspect="1"/>
          </p:cNvPicPr>
          <p:nvPr/>
        </p:nvPicPr>
        <p:blipFill>
          <a:blip r:embed="rId2"/>
          <a:stretch>
            <a:fillRect/>
          </a:stretch>
        </p:blipFill>
        <p:spPr>
          <a:xfrm>
            <a:off x="2864400" y="3941961"/>
            <a:ext cx="3109169" cy="2349727"/>
          </a:xfrm>
          <a:prstGeom prst="rect">
            <a:avLst/>
          </a:prstGeom>
        </p:spPr>
      </p:pic>
      <p:pic>
        <p:nvPicPr>
          <p:cNvPr id="11" name="Picture 10"/>
          <p:cNvPicPr>
            <a:picLocks noChangeAspect="1"/>
          </p:cNvPicPr>
          <p:nvPr/>
        </p:nvPicPr>
        <p:blipFill>
          <a:blip r:embed="rId3"/>
          <a:stretch>
            <a:fillRect/>
          </a:stretch>
        </p:blipFill>
        <p:spPr>
          <a:xfrm>
            <a:off x="1" y="4200579"/>
            <a:ext cx="2627784" cy="2091109"/>
          </a:xfrm>
          <a:prstGeom prst="rect">
            <a:avLst/>
          </a:prstGeom>
        </p:spPr>
      </p:pic>
      <p:pic>
        <p:nvPicPr>
          <p:cNvPr id="12" name="Picture 11"/>
          <p:cNvPicPr>
            <a:picLocks noChangeAspect="1"/>
          </p:cNvPicPr>
          <p:nvPr/>
        </p:nvPicPr>
        <p:blipFill>
          <a:blip r:embed="rId4"/>
          <a:stretch>
            <a:fillRect/>
          </a:stretch>
        </p:blipFill>
        <p:spPr>
          <a:xfrm>
            <a:off x="6144183" y="4200579"/>
            <a:ext cx="2748297" cy="2185308"/>
          </a:xfrm>
          <a:prstGeom prst="rect">
            <a:avLst/>
          </a:prstGeom>
        </p:spPr>
      </p:pic>
    </p:spTree>
    <p:extLst>
      <p:ext uri="{BB962C8B-B14F-4D97-AF65-F5344CB8AC3E}">
        <p14:creationId xmlns:p14="http://schemas.microsoft.com/office/powerpoint/2010/main" val="1507189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3801" y="237340"/>
            <a:ext cx="7848872" cy="3631763"/>
          </a:xfrm>
          <a:prstGeom prst="rect">
            <a:avLst/>
          </a:prstGeom>
          <a:noFill/>
        </p:spPr>
        <p:txBody>
          <a:bodyPr wrap="square" rtlCol="0">
            <a:spAutoFit/>
          </a:bodyPr>
          <a:lstStyle/>
          <a:p>
            <a:pPr algn="ctr"/>
            <a:r>
              <a:rPr lang="en-GB" sz="3200" dirty="0" smtClean="0">
                <a:latin typeface="XCCW Joined PC7c" panose="03050602040000000000" pitchFamily="66" charset="0"/>
              </a:rPr>
              <a:t>Thursday</a:t>
            </a:r>
            <a:endParaRPr lang="en-GB" sz="3200" dirty="0">
              <a:latin typeface="XCCW Joined PC7c" panose="03050602040000000000" pitchFamily="66" charset="0"/>
            </a:endParaRPr>
          </a:p>
          <a:p>
            <a:r>
              <a:rPr lang="en-GB" dirty="0" smtClean="0">
                <a:latin typeface="XCCW Joined PC7c" panose="03050602040000000000" pitchFamily="66" charset="0"/>
              </a:rPr>
              <a:t>10:00am Imperial </a:t>
            </a:r>
            <a:r>
              <a:rPr lang="en-GB" dirty="0">
                <a:latin typeface="XCCW Joined PC7c" panose="03050602040000000000" pitchFamily="66" charset="0"/>
              </a:rPr>
              <a:t>War </a:t>
            </a:r>
            <a:r>
              <a:rPr lang="en-GB" dirty="0" smtClean="0">
                <a:latin typeface="XCCW Joined PC7c" panose="03050602040000000000" pitchFamily="66" charset="0"/>
              </a:rPr>
              <a:t>Museum</a:t>
            </a:r>
          </a:p>
          <a:p>
            <a:endParaRPr lang="en-GB" dirty="0">
              <a:latin typeface="XCCW Joined PC7c" panose="03050602040000000000" pitchFamily="66" charset="0"/>
            </a:endParaRPr>
          </a:p>
          <a:p>
            <a:r>
              <a:rPr lang="en-GB" dirty="0" smtClean="0">
                <a:latin typeface="XCCW Joined PC7c" panose="03050602040000000000" pitchFamily="66" charset="0"/>
              </a:rPr>
              <a:t>2:30pm London </a:t>
            </a:r>
            <a:r>
              <a:rPr lang="en-GB" dirty="0">
                <a:latin typeface="XCCW Joined PC7c" panose="03050602040000000000" pitchFamily="66" charset="0"/>
              </a:rPr>
              <a:t>Eye + 4D </a:t>
            </a:r>
            <a:r>
              <a:rPr lang="en-GB" dirty="0" smtClean="0">
                <a:latin typeface="XCCW Joined PC7c" panose="03050602040000000000" pitchFamily="66" charset="0"/>
              </a:rPr>
              <a:t>experience</a:t>
            </a:r>
            <a:endParaRPr lang="en-GB" dirty="0">
              <a:latin typeface="XCCW Joined PC7c" panose="03050602040000000000" pitchFamily="66" charset="0"/>
            </a:endParaRPr>
          </a:p>
          <a:p>
            <a:endParaRPr lang="en-GB" dirty="0" smtClean="0">
              <a:latin typeface="XCCW Joined PC7c" panose="03050602040000000000" pitchFamily="66" charset="0"/>
            </a:endParaRPr>
          </a:p>
          <a:p>
            <a:r>
              <a:rPr lang="en-GB" dirty="0" smtClean="0">
                <a:latin typeface="XCCW Joined PC7c" panose="03050602040000000000" pitchFamily="66" charset="0"/>
              </a:rPr>
              <a:t>4:00pm Buckingham Palace</a:t>
            </a:r>
          </a:p>
          <a:p>
            <a:endParaRPr lang="en-GB" dirty="0">
              <a:latin typeface="XCCW Joined PC7c" panose="03050602040000000000" pitchFamily="66" charset="0"/>
            </a:endParaRPr>
          </a:p>
          <a:p>
            <a:r>
              <a:rPr lang="en-GB" dirty="0" smtClean="0">
                <a:latin typeface="XCCW Joined PC7c" panose="03050602040000000000" pitchFamily="66" charset="0"/>
              </a:rPr>
              <a:t>4:45pm Rainforest Café</a:t>
            </a:r>
          </a:p>
          <a:p>
            <a:endParaRPr lang="en-GB" dirty="0">
              <a:latin typeface="XCCW Joined PC7c" panose="03050602040000000000" pitchFamily="66" charset="0"/>
            </a:endParaRPr>
          </a:p>
          <a:p>
            <a:r>
              <a:rPr lang="en-GB" dirty="0">
                <a:latin typeface="XCCW Joined PC7c" panose="03050602040000000000" pitchFamily="66" charset="0"/>
              </a:rPr>
              <a:t>Show 7:00pm</a:t>
            </a:r>
          </a:p>
          <a:p>
            <a:endParaRPr lang="en-GB" dirty="0"/>
          </a:p>
          <a:p>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5291" y="5200650"/>
            <a:ext cx="2142114" cy="1657350"/>
          </a:xfrm>
          <a:prstGeom prst="rect">
            <a:avLst/>
          </a:prstGeom>
        </p:spPr>
      </p:pic>
      <p:pic>
        <p:nvPicPr>
          <p:cNvPr id="7" name="Picture 6"/>
          <p:cNvPicPr>
            <a:picLocks noChangeAspect="1"/>
          </p:cNvPicPr>
          <p:nvPr/>
        </p:nvPicPr>
        <p:blipFill>
          <a:blip r:embed="rId3"/>
          <a:stretch>
            <a:fillRect/>
          </a:stretch>
        </p:blipFill>
        <p:spPr>
          <a:xfrm>
            <a:off x="2627784" y="5053854"/>
            <a:ext cx="2077825" cy="1639900"/>
          </a:xfrm>
          <a:prstGeom prst="rect">
            <a:avLst/>
          </a:prstGeom>
        </p:spPr>
      </p:pic>
      <p:pic>
        <p:nvPicPr>
          <p:cNvPr id="8" name="Picture 7"/>
          <p:cNvPicPr>
            <a:picLocks noChangeAspect="1"/>
          </p:cNvPicPr>
          <p:nvPr/>
        </p:nvPicPr>
        <p:blipFill>
          <a:blip r:embed="rId4"/>
          <a:stretch>
            <a:fillRect/>
          </a:stretch>
        </p:blipFill>
        <p:spPr>
          <a:xfrm>
            <a:off x="168859" y="5114862"/>
            <a:ext cx="2368338" cy="1578892"/>
          </a:xfrm>
          <a:prstGeom prst="rect">
            <a:avLst/>
          </a:prstGeom>
        </p:spPr>
      </p:pic>
      <p:pic>
        <p:nvPicPr>
          <p:cNvPr id="4" name="Picture 3"/>
          <p:cNvPicPr>
            <a:picLocks noChangeAspect="1"/>
          </p:cNvPicPr>
          <p:nvPr/>
        </p:nvPicPr>
        <p:blipFill>
          <a:blip r:embed="rId5"/>
          <a:stretch>
            <a:fillRect/>
          </a:stretch>
        </p:blipFill>
        <p:spPr>
          <a:xfrm>
            <a:off x="6820682" y="1958937"/>
            <a:ext cx="2186723" cy="1512483"/>
          </a:xfrm>
          <a:prstGeom prst="rect">
            <a:avLst/>
          </a:prstGeom>
        </p:spPr>
      </p:pic>
      <p:pic>
        <p:nvPicPr>
          <p:cNvPr id="6" name="Picture 5"/>
          <p:cNvPicPr>
            <a:picLocks noChangeAspect="1"/>
          </p:cNvPicPr>
          <p:nvPr/>
        </p:nvPicPr>
        <p:blipFill>
          <a:blip r:embed="rId6"/>
          <a:stretch>
            <a:fillRect/>
          </a:stretch>
        </p:blipFill>
        <p:spPr>
          <a:xfrm>
            <a:off x="6820682" y="3581845"/>
            <a:ext cx="2160192" cy="1598151"/>
          </a:xfrm>
          <a:prstGeom prst="rect">
            <a:avLst/>
          </a:prstGeom>
        </p:spPr>
      </p:pic>
      <p:pic>
        <p:nvPicPr>
          <p:cNvPr id="9" name="Picture 8"/>
          <p:cNvPicPr>
            <a:picLocks noChangeAspect="1"/>
          </p:cNvPicPr>
          <p:nvPr/>
        </p:nvPicPr>
        <p:blipFill>
          <a:blip r:embed="rId7"/>
          <a:stretch>
            <a:fillRect/>
          </a:stretch>
        </p:blipFill>
        <p:spPr>
          <a:xfrm>
            <a:off x="253801" y="3471420"/>
            <a:ext cx="1488579" cy="1512686"/>
          </a:xfrm>
          <a:prstGeom prst="rect">
            <a:avLst/>
          </a:prstGeom>
        </p:spPr>
      </p:pic>
      <p:pic>
        <p:nvPicPr>
          <p:cNvPr id="10" name="Picture 9"/>
          <p:cNvPicPr>
            <a:picLocks noChangeAspect="1"/>
          </p:cNvPicPr>
          <p:nvPr/>
        </p:nvPicPr>
        <p:blipFill>
          <a:blip r:embed="rId8"/>
          <a:stretch>
            <a:fillRect/>
          </a:stretch>
        </p:blipFill>
        <p:spPr>
          <a:xfrm>
            <a:off x="6156176" y="180061"/>
            <a:ext cx="2828925" cy="1619250"/>
          </a:xfrm>
          <a:prstGeom prst="rect">
            <a:avLst/>
          </a:prstGeom>
        </p:spPr>
      </p:pic>
      <p:pic>
        <p:nvPicPr>
          <p:cNvPr id="11" name="Picture 10"/>
          <p:cNvPicPr>
            <a:picLocks noChangeAspect="1"/>
          </p:cNvPicPr>
          <p:nvPr/>
        </p:nvPicPr>
        <p:blipFill>
          <a:blip r:embed="rId9"/>
          <a:stretch>
            <a:fillRect/>
          </a:stretch>
        </p:blipFill>
        <p:spPr>
          <a:xfrm>
            <a:off x="3671988" y="2984062"/>
            <a:ext cx="2870767" cy="192099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332656"/>
            <a:ext cx="4032448" cy="4985980"/>
          </a:xfrm>
          <a:prstGeom prst="rect">
            <a:avLst/>
          </a:prstGeom>
          <a:noFill/>
        </p:spPr>
        <p:txBody>
          <a:bodyPr wrap="square" rtlCol="0">
            <a:spAutoFit/>
          </a:bodyPr>
          <a:lstStyle/>
          <a:p>
            <a:pPr algn="ctr"/>
            <a:r>
              <a:rPr lang="en-GB" sz="2000" dirty="0" smtClean="0">
                <a:latin typeface="XCCW Joined PC7c" panose="03050602040000000000" pitchFamily="66" charset="0"/>
              </a:rPr>
              <a:t>Friday</a:t>
            </a:r>
          </a:p>
          <a:p>
            <a:pPr algn="ctr"/>
            <a:endParaRPr lang="en-GB" sz="2000" dirty="0" smtClean="0">
              <a:latin typeface="XCCW Joined PC7c" panose="03050602040000000000" pitchFamily="66" charset="0"/>
            </a:endParaRPr>
          </a:p>
          <a:p>
            <a:r>
              <a:rPr lang="en-GB" sz="3200" dirty="0" smtClean="0">
                <a:latin typeface="XCCW Joined PC7c" panose="03050602040000000000" pitchFamily="66" charset="0"/>
              </a:rPr>
              <a:t>9:30am </a:t>
            </a:r>
            <a:r>
              <a:rPr lang="en-GB" sz="3200" dirty="0" smtClean="0">
                <a:latin typeface="XCCW Joined PC7c" panose="03050602040000000000" pitchFamily="66" charset="0"/>
              </a:rPr>
              <a:t>Depart Lord Amory by coach</a:t>
            </a:r>
          </a:p>
          <a:p>
            <a:endParaRPr lang="en-GB" sz="3200" dirty="0">
              <a:latin typeface="XCCW Joined PC7c" panose="03050602040000000000" pitchFamily="66" charset="0"/>
            </a:endParaRPr>
          </a:p>
          <a:p>
            <a:r>
              <a:rPr lang="en-GB" sz="3200" dirty="0" smtClean="0">
                <a:latin typeface="XCCW Joined PC7c" panose="03050602040000000000" pitchFamily="66" charset="0"/>
              </a:rPr>
              <a:t>Arrive home 6pm (</a:t>
            </a:r>
            <a:r>
              <a:rPr lang="en-GB" sz="3200" dirty="0" smtClean="0">
                <a:latin typeface="XCCW Joined PC7c" panose="03050602040000000000" pitchFamily="66" charset="0"/>
              </a:rPr>
              <a:t>approximately)</a:t>
            </a:r>
            <a:endParaRPr lang="en-GB" sz="3200" dirty="0">
              <a:latin typeface="XCCW Joined PC7c" panose="03050602040000000000" pitchFamily="66" charset="0"/>
            </a:endParaRPr>
          </a:p>
          <a:p>
            <a:endParaRPr lang="en-GB" dirty="0" smtClean="0"/>
          </a:p>
          <a:p>
            <a:endParaRPr lang="en-GB" dirty="0"/>
          </a:p>
          <a:p>
            <a:endParaRPr lang="en-GB"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024" y="332656"/>
            <a:ext cx="3744416" cy="2804697"/>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XCCW Joined PC1Jc" panose="03050602040000000000" pitchFamily="66" charset="0"/>
              </a:rPr>
              <a:t>Other Information</a:t>
            </a:r>
            <a:endParaRPr lang="en-GB" dirty="0">
              <a:latin typeface="XCCW Joined PC1Jc" panose="03050602040000000000" pitchFamily="66" charset="0"/>
            </a:endParaRPr>
          </a:p>
        </p:txBody>
      </p:sp>
      <p:sp>
        <p:nvSpPr>
          <p:cNvPr id="3" name="Content Placeholder 2"/>
          <p:cNvSpPr>
            <a:spLocks noGrp="1"/>
          </p:cNvSpPr>
          <p:nvPr>
            <p:ph idx="1"/>
          </p:nvPr>
        </p:nvSpPr>
        <p:spPr>
          <a:xfrm>
            <a:off x="467544" y="1196752"/>
            <a:ext cx="8229600" cy="5760640"/>
          </a:xfrm>
        </p:spPr>
        <p:txBody>
          <a:bodyPr>
            <a:normAutofit fontScale="40000" lnSpcReduction="20000"/>
          </a:bodyPr>
          <a:lstStyle/>
          <a:p>
            <a:r>
              <a:rPr lang="en-GB" sz="4500" dirty="0" smtClean="0">
                <a:latin typeface="XCCW Joined PC7c" panose="03050602040000000000" pitchFamily="66" charset="0"/>
              </a:rPr>
              <a:t>Kit List – Sleeping Bags + Pillow cases required but not pillows</a:t>
            </a:r>
          </a:p>
          <a:p>
            <a:r>
              <a:rPr lang="en-GB" sz="4500" dirty="0" smtClean="0">
                <a:latin typeface="XCCW Joined PC7c" panose="03050602040000000000" pitchFamily="66" charset="0"/>
              </a:rPr>
              <a:t>Electronic devices are not allowed</a:t>
            </a:r>
          </a:p>
          <a:p>
            <a:r>
              <a:rPr lang="en-GB" sz="4500" dirty="0" smtClean="0">
                <a:latin typeface="XCCW Joined PC7c" panose="03050602040000000000" pitchFamily="66" charset="0"/>
              </a:rPr>
              <a:t>Recommended cameras are disposable but if it must be electronic then the child is responsible</a:t>
            </a:r>
          </a:p>
          <a:p>
            <a:r>
              <a:rPr lang="en-GB" sz="4500" dirty="0" smtClean="0">
                <a:latin typeface="XCCW Joined PC7c" panose="03050602040000000000" pitchFamily="66" charset="0"/>
              </a:rPr>
              <a:t>Spending </a:t>
            </a:r>
            <a:r>
              <a:rPr lang="en-GB" sz="4500" dirty="0">
                <a:latin typeface="XCCW Joined PC7c" panose="03050602040000000000" pitchFamily="66" charset="0"/>
              </a:rPr>
              <a:t>m</a:t>
            </a:r>
            <a:r>
              <a:rPr lang="en-GB" sz="4500" dirty="0" smtClean="0">
                <a:latin typeface="XCCW Joined PC7c" panose="03050602040000000000" pitchFamily="66" charset="0"/>
              </a:rPr>
              <a:t>oney no more than £30 and the children are responsible for </a:t>
            </a:r>
            <a:r>
              <a:rPr lang="en-GB" sz="4500" dirty="0" smtClean="0">
                <a:latin typeface="XCCW Joined PC7c" panose="03050602040000000000" pitchFamily="66" charset="0"/>
              </a:rPr>
              <a:t>this.</a:t>
            </a:r>
            <a:endParaRPr lang="en-GB" sz="4500" dirty="0" smtClean="0">
              <a:latin typeface="XCCW Joined PC7c" panose="03050602040000000000" pitchFamily="66" charset="0"/>
            </a:endParaRPr>
          </a:p>
          <a:p>
            <a:r>
              <a:rPr lang="en-GB" sz="4500" dirty="0" smtClean="0">
                <a:latin typeface="XCCW Joined PC7c" panose="03050602040000000000" pitchFamily="66" charset="0"/>
              </a:rPr>
              <a:t>Food – Pasta Bolognaise, Pizza, </a:t>
            </a:r>
            <a:r>
              <a:rPr lang="en-GB" sz="4500" dirty="0">
                <a:latin typeface="XCCW Joined PC7c" panose="03050602040000000000" pitchFamily="66" charset="0"/>
              </a:rPr>
              <a:t>C</a:t>
            </a:r>
            <a:r>
              <a:rPr lang="en-GB" sz="4500" dirty="0" smtClean="0">
                <a:latin typeface="XCCW Joined PC7c" panose="03050602040000000000" pitchFamily="66" charset="0"/>
              </a:rPr>
              <a:t>hicken and Chips</a:t>
            </a:r>
            <a:endParaRPr lang="en-GB" sz="4500" dirty="0" smtClean="0">
              <a:latin typeface="XCCW Joined PC7c" panose="03050602040000000000" pitchFamily="66" charset="0"/>
            </a:endParaRPr>
          </a:p>
          <a:p>
            <a:r>
              <a:rPr lang="en-GB" sz="4500" dirty="0" smtClean="0">
                <a:latin typeface="XCCW Joined PC7c" panose="03050602040000000000" pitchFamily="66" charset="0"/>
              </a:rPr>
              <a:t>Medication – please pass to an adult on the morning of the trip.</a:t>
            </a:r>
          </a:p>
          <a:p>
            <a:r>
              <a:rPr lang="en-GB" sz="4500" dirty="0" smtClean="0">
                <a:latin typeface="XCCW Joined PC7c" panose="03050602040000000000" pitchFamily="66" charset="0"/>
              </a:rPr>
              <a:t>Adults  - We will confirm adults nearer the time but a number of current Year 6 staff have previously attended.</a:t>
            </a:r>
          </a:p>
          <a:p>
            <a:r>
              <a:rPr lang="en-GB" sz="4500" dirty="0" smtClean="0">
                <a:latin typeface="XCCW Joined PC7c" panose="03050602040000000000" pitchFamily="66" charset="0"/>
              </a:rPr>
              <a:t>Contact – An adult will be updating the school Twitter and Facebook account with what we have been up to. If you need to contact us you will need to contact the school in the first instance. Out of school hours an email address will be given for emergency contact only</a:t>
            </a:r>
            <a:r>
              <a:rPr lang="en-GB" sz="4500" dirty="0" smtClean="0">
                <a:latin typeface="XCCW Joined PC7c" panose="03050602040000000000" pitchFamily="66" charset="0"/>
              </a:rPr>
              <a:t>.</a:t>
            </a:r>
            <a:endParaRPr lang="en-GB" sz="4500" dirty="0" smtClean="0">
              <a:latin typeface="XCCW Joined PC7c" panose="03050602040000000000" pitchFamily="66" charset="0"/>
            </a:endParaRPr>
          </a:p>
        </p:txBody>
      </p:sp>
    </p:spTree>
    <p:extLst>
      <p:ext uri="{BB962C8B-B14F-4D97-AF65-F5344CB8AC3E}">
        <p14:creationId xmlns:p14="http://schemas.microsoft.com/office/powerpoint/2010/main" val="488760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XCCW Joined PC7c" panose="03050602040000000000" pitchFamily="66" charset="0"/>
              </a:rPr>
              <a:t>Deadlines.</a:t>
            </a:r>
            <a:endParaRPr lang="en-GB" dirty="0">
              <a:latin typeface="XCCW Joined PC7c" panose="03050602040000000000" pitchFamily="66" charset="0"/>
            </a:endParaRPr>
          </a:p>
        </p:txBody>
      </p:sp>
      <p:sp>
        <p:nvSpPr>
          <p:cNvPr id="3" name="Content Placeholder 2"/>
          <p:cNvSpPr>
            <a:spLocks noGrp="1"/>
          </p:cNvSpPr>
          <p:nvPr>
            <p:ph idx="1"/>
          </p:nvPr>
        </p:nvSpPr>
        <p:spPr>
          <a:xfrm>
            <a:off x="467544" y="1196752"/>
            <a:ext cx="8229600" cy="4525963"/>
          </a:xfrm>
        </p:spPr>
        <p:txBody>
          <a:bodyPr>
            <a:normAutofit fontScale="85000" lnSpcReduction="20000"/>
          </a:bodyPr>
          <a:lstStyle/>
          <a:p>
            <a:r>
              <a:rPr lang="en-GB" dirty="0">
                <a:latin typeface="XCCW Joined PC7c" panose="03050602040000000000" pitchFamily="66" charset="0"/>
              </a:rPr>
              <a:t>The cost for the trip will be £350. To reserve a space, you need to return the slip below and a </a:t>
            </a:r>
            <a:r>
              <a:rPr lang="en-GB" b="1" i="1" u="sng" dirty="0">
                <a:latin typeface="XCCW Joined PC7c" panose="03050602040000000000" pitchFamily="66" charset="0"/>
              </a:rPr>
              <a:t>non-refundable deposit</a:t>
            </a:r>
            <a:r>
              <a:rPr lang="en-GB" dirty="0">
                <a:latin typeface="XCCW Joined PC7c" panose="03050602040000000000" pitchFamily="66" charset="0"/>
              </a:rPr>
              <a:t> of £100 should be made by Parent pay by </a:t>
            </a:r>
            <a:r>
              <a:rPr lang="en-GB" dirty="0" smtClean="0">
                <a:latin typeface="XCCW Joined PC7c" panose="03050602040000000000" pitchFamily="66" charset="0"/>
              </a:rPr>
              <a:t>Monday 30</a:t>
            </a:r>
            <a:r>
              <a:rPr lang="en-GB" baseline="30000" dirty="0" smtClean="0">
                <a:latin typeface="XCCW Joined PC7c" panose="03050602040000000000" pitchFamily="66" charset="0"/>
              </a:rPr>
              <a:t>th</a:t>
            </a:r>
            <a:r>
              <a:rPr lang="en-GB" dirty="0" smtClean="0">
                <a:latin typeface="XCCW Joined PC7c" panose="03050602040000000000" pitchFamily="66" charset="0"/>
              </a:rPr>
              <a:t> </a:t>
            </a:r>
            <a:r>
              <a:rPr lang="en-GB" dirty="0">
                <a:latin typeface="XCCW Joined PC7c" panose="03050602040000000000" pitchFamily="66" charset="0"/>
              </a:rPr>
              <a:t>September.  In order to make it easier and spread the payments over the year, a second instalment of £50 will be due by 31 January </a:t>
            </a:r>
            <a:r>
              <a:rPr lang="en-GB" dirty="0" smtClean="0">
                <a:latin typeface="XCCW Joined PC7c" panose="03050602040000000000" pitchFamily="66" charset="0"/>
              </a:rPr>
              <a:t>2020,  </a:t>
            </a:r>
            <a:r>
              <a:rPr lang="en-GB" dirty="0">
                <a:latin typeface="XCCW Joined PC7c" panose="03050602040000000000" pitchFamily="66" charset="0"/>
              </a:rPr>
              <a:t>another £100 by </a:t>
            </a:r>
            <a:r>
              <a:rPr lang="en-GB" dirty="0" smtClean="0">
                <a:latin typeface="XCCW Joined PC7c" panose="03050602040000000000" pitchFamily="66" charset="0"/>
              </a:rPr>
              <a:t>13</a:t>
            </a:r>
            <a:r>
              <a:rPr lang="en-GB" dirty="0" smtClean="0">
                <a:latin typeface="XCCW Joined PC7c" panose="03050602040000000000" pitchFamily="66" charset="0"/>
              </a:rPr>
              <a:t> </a:t>
            </a:r>
            <a:r>
              <a:rPr lang="en-GB" dirty="0">
                <a:latin typeface="XCCW Joined PC7c" panose="03050602040000000000" pitchFamily="66" charset="0"/>
              </a:rPr>
              <a:t>March </a:t>
            </a:r>
            <a:r>
              <a:rPr lang="en-GB" dirty="0" smtClean="0">
                <a:latin typeface="XCCW Joined PC7c" panose="03050602040000000000" pitchFamily="66" charset="0"/>
              </a:rPr>
              <a:t>2020 </a:t>
            </a:r>
            <a:r>
              <a:rPr lang="en-GB" dirty="0">
                <a:latin typeface="XCCW Joined PC7c" panose="03050602040000000000" pitchFamily="66" charset="0"/>
              </a:rPr>
              <a:t>and the final £100 will need to be paid by </a:t>
            </a:r>
            <a:r>
              <a:rPr lang="en-GB" dirty="0" smtClean="0">
                <a:latin typeface="XCCW Joined PC7c" panose="03050602040000000000" pitchFamily="66" charset="0"/>
              </a:rPr>
              <a:t>Friday 8</a:t>
            </a:r>
            <a:r>
              <a:rPr lang="en-GB" baseline="30000" dirty="0" smtClean="0">
                <a:latin typeface="XCCW Joined PC7c" panose="03050602040000000000" pitchFamily="66" charset="0"/>
              </a:rPr>
              <a:t>th</a:t>
            </a:r>
            <a:r>
              <a:rPr lang="en-GB" dirty="0" smtClean="0">
                <a:latin typeface="XCCW Joined PC7c" panose="03050602040000000000" pitchFamily="66" charset="0"/>
              </a:rPr>
              <a:t> </a:t>
            </a:r>
            <a:r>
              <a:rPr lang="en-GB" dirty="0">
                <a:latin typeface="XCCW Joined PC7c" panose="03050602040000000000" pitchFamily="66" charset="0"/>
              </a:rPr>
              <a:t>May </a:t>
            </a:r>
            <a:r>
              <a:rPr lang="en-GB" dirty="0" smtClean="0">
                <a:latin typeface="XCCW Joined PC7c" panose="03050602040000000000" pitchFamily="66" charset="0"/>
              </a:rPr>
              <a:t>2020.</a:t>
            </a:r>
            <a:endParaRPr lang="en-GB" dirty="0">
              <a:latin typeface="XCCW Joined PC7c" panose="03050602040000000000" pitchFamily="66" charset="0"/>
            </a:endParaRPr>
          </a:p>
        </p:txBody>
      </p:sp>
    </p:spTree>
    <p:extLst>
      <p:ext uri="{BB962C8B-B14F-4D97-AF65-F5344CB8AC3E}">
        <p14:creationId xmlns:p14="http://schemas.microsoft.com/office/powerpoint/2010/main" val="2314753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196752"/>
            <a:ext cx="8229600" cy="4525963"/>
          </a:xfrm>
        </p:spPr>
        <p:txBody>
          <a:bodyPr>
            <a:normAutofit/>
          </a:bodyPr>
          <a:lstStyle/>
          <a:p>
            <a:pPr marL="0" indent="0" algn="ctr">
              <a:buNone/>
            </a:pPr>
            <a:r>
              <a:rPr lang="en-GB" sz="6600" dirty="0" smtClean="0">
                <a:latin typeface="XCCW Joined PC7c" panose="03050602040000000000" pitchFamily="66" charset="0"/>
              </a:rPr>
              <a:t>Any Questions?</a:t>
            </a:r>
            <a:endParaRPr lang="en-GB" sz="6600" dirty="0">
              <a:latin typeface="XCCW Joined PC7c" panose="03050602040000000000" pitchFamily="66" charset="0"/>
            </a:endParaRPr>
          </a:p>
        </p:txBody>
      </p:sp>
    </p:spTree>
    <p:extLst>
      <p:ext uri="{BB962C8B-B14F-4D97-AF65-F5344CB8AC3E}">
        <p14:creationId xmlns:p14="http://schemas.microsoft.com/office/powerpoint/2010/main" val="1381792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332656"/>
            <a:ext cx="7272807" cy="1224137"/>
          </a:xfrm>
        </p:spPr>
        <p:txBody>
          <a:bodyPr>
            <a:normAutofit fontScale="90000"/>
          </a:bodyPr>
          <a:lstStyle/>
          <a:p>
            <a:r>
              <a:rPr lang="en-GB" dirty="0" smtClean="0">
                <a:latin typeface="XCCW Joined PC7c" panose="03050602040000000000" pitchFamily="66" charset="0"/>
              </a:rPr>
              <a:t>London </a:t>
            </a:r>
            <a:r>
              <a:rPr lang="en-GB" dirty="0" smtClean="0">
                <a:latin typeface="XCCW Joined PC7c" panose="03050602040000000000" pitchFamily="66" charset="0"/>
              </a:rPr>
              <a:t>18</a:t>
            </a:r>
            <a:r>
              <a:rPr lang="en-GB" baseline="30000" dirty="0" smtClean="0">
                <a:latin typeface="XCCW Joined PC7c" panose="03050602040000000000" pitchFamily="66" charset="0"/>
              </a:rPr>
              <a:t>th</a:t>
            </a:r>
            <a:r>
              <a:rPr lang="en-GB" baseline="30000" dirty="0" smtClean="0">
                <a:latin typeface="XCCW Joined PC7c" panose="03050602040000000000" pitchFamily="66" charset="0"/>
              </a:rPr>
              <a:t> </a:t>
            </a:r>
            <a:r>
              <a:rPr lang="en-GB" dirty="0" smtClean="0">
                <a:latin typeface="XCCW Joined PC7c" panose="03050602040000000000" pitchFamily="66" charset="0"/>
              </a:rPr>
              <a:t>-</a:t>
            </a:r>
            <a:r>
              <a:rPr lang="en-GB" dirty="0" smtClean="0">
                <a:latin typeface="XCCW Joined PC7c" panose="03050602040000000000" pitchFamily="66" charset="0"/>
              </a:rPr>
              <a:t>22</a:t>
            </a:r>
            <a:r>
              <a:rPr lang="en-GB" baseline="30000" dirty="0" smtClean="0">
                <a:latin typeface="XCCW Joined PC7c" panose="03050602040000000000" pitchFamily="66" charset="0"/>
              </a:rPr>
              <a:t>nd</a:t>
            </a:r>
            <a:r>
              <a:rPr lang="en-GB" dirty="0" smtClean="0">
                <a:latin typeface="XCCW Joined PC7c" panose="03050602040000000000" pitchFamily="66" charset="0"/>
              </a:rPr>
              <a:t> May  2020</a:t>
            </a:r>
            <a:endParaRPr lang="en-GB" dirty="0">
              <a:latin typeface="XCCW Joined PC7c" panose="03050602040000000000" pitchFamily="66" charset="0"/>
            </a:endParaRPr>
          </a:p>
        </p:txBody>
      </p:sp>
      <p:sp>
        <p:nvSpPr>
          <p:cNvPr id="3" name="Subtitle 2"/>
          <p:cNvSpPr>
            <a:spLocks noGrp="1"/>
          </p:cNvSpPr>
          <p:nvPr>
            <p:ph type="subTitle" idx="1"/>
          </p:nvPr>
        </p:nvSpPr>
        <p:spPr/>
        <p:txBody>
          <a:bodyPr/>
          <a:lstStyle/>
          <a:p>
            <a:endParaRPr lang="en-GB" dirty="0"/>
          </a:p>
        </p:txBody>
      </p:sp>
      <p:pic>
        <p:nvPicPr>
          <p:cNvPr id="4" name="irc_mi" descr="http://i.telegraph.co.uk/multimedia/archive/02582/city_2582567b.jpg">
            <a:hlinkClick r:id="rId2"/>
          </p:cNvPr>
          <p:cNvPicPr/>
          <p:nvPr/>
        </p:nvPicPr>
        <p:blipFill>
          <a:blip r:embed="rId3" cstate="print"/>
          <a:srcRect/>
          <a:stretch>
            <a:fillRect/>
          </a:stretch>
        </p:blipFill>
        <p:spPr bwMode="auto">
          <a:xfrm>
            <a:off x="1331640" y="1640214"/>
            <a:ext cx="6552727" cy="4597098"/>
          </a:xfrm>
          <a:prstGeom prst="rect">
            <a:avLst/>
          </a:prstGeom>
          <a:noFill/>
          <a:ln w="9525">
            <a:noFill/>
            <a:miter lim="800000"/>
            <a:headEnd/>
            <a:tailEnd/>
          </a:ln>
        </p:spPr>
      </p:pic>
    </p:spTree>
    <p:extLst>
      <p:ext uri="{BB962C8B-B14F-4D97-AF65-F5344CB8AC3E}">
        <p14:creationId xmlns:p14="http://schemas.microsoft.com/office/powerpoint/2010/main" val="9349397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rc_mi" descr="http://www.johomaps.com/eu/ire_uk/uk/london/london1.jpg">
            <a:hlinkClick r:id="rId2"/>
          </p:cNvPr>
          <p:cNvPicPr/>
          <p:nvPr/>
        </p:nvPicPr>
        <p:blipFill>
          <a:blip r:embed="rId3" cstate="print"/>
          <a:srcRect/>
          <a:stretch>
            <a:fillRect/>
          </a:stretch>
        </p:blipFill>
        <p:spPr bwMode="auto">
          <a:xfrm>
            <a:off x="683568" y="620688"/>
            <a:ext cx="7704855" cy="5400599"/>
          </a:xfrm>
          <a:prstGeom prst="rect">
            <a:avLst/>
          </a:prstGeom>
          <a:noFill/>
          <a:ln w="9525">
            <a:noFill/>
            <a:miter lim="800000"/>
            <a:headEnd/>
            <a:tailEnd/>
          </a:ln>
        </p:spPr>
      </p:pic>
      <p:sp>
        <p:nvSpPr>
          <p:cNvPr id="7" name="5-Point Star 6"/>
          <p:cNvSpPr/>
          <p:nvPr/>
        </p:nvSpPr>
        <p:spPr>
          <a:xfrm>
            <a:off x="5508104" y="3068960"/>
            <a:ext cx="360040" cy="28803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quay-people.co.uk/images/graphs/map.gif">
            <a:hlinkClick r:id="rId2"/>
          </p:cNvPr>
          <p:cNvPicPr>
            <a:picLocks noChangeAspect="1" noChangeArrowheads="1"/>
          </p:cNvPicPr>
          <p:nvPr/>
        </p:nvPicPr>
        <p:blipFill>
          <a:blip r:embed="rId3" cstate="print"/>
          <a:srcRect/>
          <a:stretch>
            <a:fillRect/>
          </a:stretch>
        </p:blipFill>
        <p:spPr bwMode="auto">
          <a:xfrm>
            <a:off x="323528" y="764704"/>
            <a:ext cx="8487565" cy="5731294"/>
          </a:xfrm>
          <a:prstGeom prst="rect">
            <a:avLst/>
          </a:prstGeom>
          <a:noFill/>
        </p:spPr>
      </p:pic>
      <p:sp>
        <p:nvSpPr>
          <p:cNvPr id="3" name="5-Point Star 2"/>
          <p:cNvSpPr/>
          <p:nvPr/>
        </p:nvSpPr>
        <p:spPr>
          <a:xfrm>
            <a:off x="4644008" y="2636912"/>
            <a:ext cx="288032" cy="28803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366" name="Picture 6" descr="http://www.7thgoodmayes.org.uk/public_html/PictureGallery/docklands/Photo-0116.jpg">
            <a:hlinkClick r:id="rId4"/>
          </p:cNvPr>
          <p:cNvPicPr>
            <a:picLocks noChangeAspect="1" noChangeArrowheads="1"/>
          </p:cNvPicPr>
          <p:nvPr/>
        </p:nvPicPr>
        <p:blipFill>
          <a:blip r:embed="rId5" cstate="print"/>
          <a:srcRect/>
          <a:stretch>
            <a:fillRect/>
          </a:stretch>
        </p:blipFill>
        <p:spPr bwMode="auto">
          <a:xfrm>
            <a:off x="6444208" y="4707142"/>
            <a:ext cx="2326804" cy="1745103"/>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Lord Amory</a:t>
            </a:r>
            <a:endParaRPr lang="en-GB"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23872" y="1600200"/>
            <a:ext cx="649625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6657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Lord Amory</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268760"/>
            <a:ext cx="3644157"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1268760"/>
            <a:ext cx="4903796" cy="3042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9548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Lord Amory</a:t>
            </a:r>
            <a:endParaRPr lang="en-GB"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1196753"/>
            <a:ext cx="4962281" cy="2952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3933056"/>
            <a:ext cx="4439146" cy="2719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1238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692696"/>
            <a:ext cx="8064896" cy="2739211"/>
          </a:xfrm>
          <a:prstGeom prst="rect">
            <a:avLst/>
          </a:prstGeom>
          <a:noFill/>
        </p:spPr>
        <p:txBody>
          <a:bodyPr wrap="square" rtlCol="0">
            <a:spAutoFit/>
          </a:bodyPr>
          <a:lstStyle/>
          <a:p>
            <a:pPr algn="ctr"/>
            <a:r>
              <a:rPr lang="en-GB" sz="2800" b="1" dirty="0" smtClean="0">
                <a:latin typeface="XCCW Joined PC7c" panose="03050602040000000000" pitchFamily="66" charset="0"/>
              </a:rPr>
              <a:t>Monday</a:t>
            </a:r>
          </a:p>
          <a:p>
            <a:endParaRPr lang="en-GB" dirty="0">
              <a:latin typeface="XCCW Joined PC7c" panose="03050602040000000000" pitchFamily="66" charset="0"/>
            </a:endParaRPr>
          </a:p>
          <a:p>
            <a:endParaRPr lang="en-GB" dirty="0" smtClean="0">
              <a:latin typeface="XCCW Joined PC7c" panose="03050602040000000000" pitchFamily="66" charset="0"/>
            </a:endParaRPr>
          </a:p>
          <a:p>
            <a:r>
              <a:rPr lang="en-GB" dirty="0">
                <a:latin typeface="XCCW Joined PC7c" panose="03050602040000000000" pitchFamily="66" charset="0"/>
              </a:rPr>
              <a:t>6</a:t>
            </a:r>
            <a:r>
              <a:rPr lang="en-GB" dirty="0" smtClean="0">
                <a:latin typeface="XCCW Joined PC7c" panose="03050602040000000000" pitchFamily="66" charset="0"/>
              </a:rPr>
              <a:t>.30am Leave </a:t>
            </a:r>
            <a:r>
              <a:rPr lang="en-GB" dirty="0" err="1" smtClean="0">
                <a:latin typeface="XCCW Joined PC7c" panose="03050602040000000000" pitchFamily="66" charset="0"/>
              </a:rPr>
              <a:t>Polkyth</a:t>
            </a:r>
            <a:r>
              <a:rPr lang="en-GB" dirty="0" smtClean="0">
                <a:latin typeface="XCCW Joined PC7c" panose="03050602040000000000" pitchFamily="66" charset="0"/>
              </a:rPr>
              <a:t> on the coach</a:t>
            </a:r>
            <a:endParaRPr lang="en-GB" dirty="0">
              <a:latin typeface="XCCW Joined PC7c" panose="03050602040000000000" pitchFamily="66" charset="0"/>
            </a:endParaRPr>
          </a:p>
          <a:p>
            <a:endParaRPr lang="en-GB" dirty="0" smtClean="0">
              <a:latin typeface="XCCW Joined PC7c" panose="03050602040000000000" pitchFamily="66" charset="0"/>
            </a:endParaRPr>
          </a:p>
          <a:p>
            <a:r>
              <a:rPr lang="en-GB" dirty="0" smtClean="0">
                <a:latin typeface="XCCW Joined PC7c" panose="03050602040000000000" pitchFamily="66" charset="0"/>
              </a:rPr>
              <a:t>2:00</a:t>
            </a:r>
            <a:r>
              <a:rPr lang="en-GB" dirty="0" smtClean="0">
                <a:latin typeface="XCCW Joined PC7c" panose="03050602040000000000" pitchFamily="66" charset="0"/>
              </a:rPr>
              <a:t>pm </a:t>
            </a:r>
            <a:r>
              <a:rPr lang="en-GB" dirty="0" smtClean="0">
                <a:latin typeface="XCCW Joined PC7c" panose="03050602040000000000" pitchFamily="66" charset="0"/>
              </a:rPr>
              <a:t>Arrive at Harry Potter Studios tour + workshop</a:t>
            </a:r>
          </a:p>
          <a:p>
            <a:endParaRPr lang="en-GB" dirty="0">
              <a:latin typeface="XCCW Joined PC7c" panose="03050602040000000000" pitchFamily="66" charset="0"/>
            </a:endParaRPr>
          </a:p>
          <a:p>
            <a:r>
              <a:rPr lang="en-GB" dirty="0" smtClean="0">
                <a:latin typeface="XCCW Joined PC7c" panose="03050602040000000000" pitchFamily="66" charset="0"/>
              </a:rPr>
              <a:t>7:00pm Arrive at Lord Amory – </a:t>
            </a:r>
          </a:p>
          <a:p>
            <a:r>
              <a:rPr lang="en-GB" dirty="0" smtClean="0">
                <a:latin typeface="XCCW Joined PC7c" panose="03050602040000000000" pitchFamily="66" charset="0"/>
              </a:rPr>
              <a:t>- Dinner, unpack, explore the boat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0032" y="3708468"/>
            <a:ext cx="3744416" cy="2804697"/>
          </a:xfrm>
          <a:prstGeom prst="rect">
            <a:avLst/>
          </a:prstGeom>
        </p:spPr>
      </p:pic>
      <p:pic>
        <p:nvPicPr>
          <p:cNvPr id="4" name="Picture 3"/>
          <p:cNvPicPr>
            <a:picLocks noChangeAspect="1"/>
          </p:cNvPicPr>
          <p:nvPr/>
        </p:nvPicPr>
        <p:blipFill>
          <a:blip r:embed="rId3"/>
          <a:stretch>
            <a:fillRect/>
          </a:stretch>
        </p:blipFill>
        <p:spPr>
          <a:xfrm>
            <a:off x="467544" y="3546599"/>
            <a:ext cx="4032448" cy="3128434"/>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417125"/>
            <a:ext cx="7272808" cy="3016210"/>
          </a:xfrm>
          <a:prstGeom prst="rect">
            <a:avLst/>
          </a:prstGeom>
          <a:noFill/>
        </p:spPr>
        <p:txBody>
          <a:bodyPr wrap="square" rtlCol="0">
            <a:spAutoFit/>
          </a:bodyPr>
          <a:lstStyle/>
          <a:p>
            <a:pPr algn="ctr"/>
            <a:r>
              <a:rPr lang="en-GB" sz="2800" b="1" dirty="0" smtClean="0">
                <a:latin typeface="XCCW Joined PC7c" panose="03050602040000000000" pitchFamily="66" charset="0"/>
              </a:rPr>
              <a:t>Tuesday</a:t>
            </a:r>
          </a:p>
          <a:p>
            <a:pPr algn="ctr"/>
            <a:endParaRPr lang="en-GB" dirty="0">
              <a:latin typeface="XCCW Joined PC7c" panose="03050602040000000000" pitchFamily="66" charset="0"/>
            </a:endParaRPr>
          </a:p>
          <a:p>
            <a:r>
              <a:rPr lang="en-GB" dirty="0">
                <a:latin typeface="XCCW Joined PC7c" panose="03050602040000000000" pitchFamily="66" charset="0"/>
              </a:rPr>
              <a:t>Tuesday 19th May 2020</a:t>
            </a:r>
          </a:p>
          <a:p>
            <a:endParaRPr lang="en-GB" dirty="0">
              <a:latin typeface="XCCW Joined PC7c" panose="03050602040000000000" pitchFamily="66" charset="0"/>
            </a:endParaRPr>
          </a:p>
          <a:p>
            <a:r>
              <a:rPr lang="en-GB" dirty="0" smtClean="0">
                <a:latin typeface="XCCW Joined PC7c" panose="03050602040000000000" pitchFamily="66" charset="0"/>
              </a:rPr>
              <a:t>10:00am Natural </a:t>
            </a:r>
            <a:r>
              <a:rPr lang="en-GB" dirty="0">
                <a:latin typeface="XCCW Joined PC7c" panose="03050602040000000000" pitchFamily="66" charset="0"/>
              </a:rPr>
              <a:t>History </a:t>
            </a:r>
            <a:r>
              <a:rPr lang="en-GB" dirty="0" smtClean="0">
                <a:latin typeface="XCCW Joined PC7c" panose="03050602040000000000" pitchFamily="66" charset="0"/>
              </a:rPr>
              <a:t>Museum</a:t>
            </a:r>
          </a:p>
          <a:p>
            <a:endParaRPr lang="en-GB" dirty="0">
              <a:latin typeface="XCCW Joined PC7c" panose="03050602040000000000" pitchFamily="66" charset="0"/>
            </a:endParaRPr>
          </a:p>
          <a:p>
            <a:r>
              <a:rPr lang="en-GB" dirty="0" smtClean="0">
                <a:latin typeface="XCCW Joined PC7c" panose="03050602040000000000" pitchFamily="66" charset="0"/>
              </a:rPr>
              <a:t>2:00pm Science Museum</a:t>
            </a:r>
          </a:p>
          <a:p>
            <a:endParaRPr lang="en-GB" dirty="0">
              <a:latin typeface="XCCW Joined PC7c" panose="03050602040000000000" pitchFamily="66" charset="0"/>
            </a:endParaRPr>
          </a:p>
          <a:p>
            <a:r>
              <a:rPr lang="en-GB" dirty="0" smtClean="0">
                <a:latin typeface="XCCW Joined PC7c" panose="03050602040000000000" pitchFamily="66" charset="0"/>
              </a:rPr>
              <a:t>7:30pm Cable </a:t>
            </a:r>
            <a:r>
              <a:rPr lang="en-GB" dirty="0">
                <a:latin typeface="XCCW Joined PC7c" panose="03050602040000000000" pitchFamily="66" charset="0"/>
              </a:rPr>
              <a:t>Car and </a:t>
            </a:r>
            <a:r>
              <a:rPr lang="en-GB" dirty="0" smtClean="0">
                <a:latin typeface="XCCW Joined PC7c" panose="03050602040000000000" pitchFamily="66" charset="0"/>
              </a:rPr>
              <a:t>DLR</a:t>
            </a:r>
            <a:endParaRPr lang="en-GB" dirty="0"/>
          </a:p>
          <a:p>
            <a:endParaRPr lang="en-GB" dirty="0"/>
          </a:p>
        </p:txBody>
      </p:sp>
      <p:pic>
        <p:nvPicPr>
          <p:cNvPr id="3" name="Picture 2"/>
          <p:cNvPicPr>
            <a:picLocks noChangeAspect="1"/>
          </p:cNvPicPr>
          <p:nvPr/>
        </p:nvPicPr>
        <p:blipFill>
          <a:blip r:embed="rId2"/>
          <a:stretch>
            <a:fillRect/>
          </a:stretch>
        </p:blipFill>
        <p:spPr>
          <a:xfrm>
            <a:off x="2699792" y="4206182"/>
            <a:ext cx="3228558" cy="1814313"/>
          </a:xfrm>
          <a:prstGeom prst="rect">
            <a:avLst/>
          </a:prstGeom>
        </p:spPr>
      </p:pic>
      <p:pic>
        <p:nvPicPr>
          <p:cNvPr id="5" name="Picture 4"/>
          <p:cNvPicPr>
            <a:picLocks noChangeAspect="1"/>
          </p:cNvPicPr>
          <p:nvPr/>
        </p:nvPicPr>
        <p:blipFill>
          <a:blip r:embed="rId3"/>
          <a:stretch>
            <a:fillRect/>
          </a:stretch>
        </p:blipFill>
        <p:spPr>
          <a:xfrm>
            <a:off x="6348159" y="4017021"/>
            <a:ext cx="2091912" cy="1953476"/>
          </a:xfrm>
          <a:prstGeom prst="rect">
            <a:avLst/>
          </a:prstGeom>
        </p:spPr>
      </p:pic>
      <p:pic>
        <p:nvPicPr>
          <p:cNvPr id="10" name="Picture 9"/>
          <p:cNvPicPr>
            <a:picLocks noChangeAspect="1"/>
          </p:cNvPicPr>
          <p:nvPr/>
        </p:nvPicPr>
        <p:blipFill>
          <a:blip r:embed="rId4"/>
          <a:stretch>
            <a:fillRect/>
          </a:stretch>
        </p:blipFill>
        <p:spPr>
          <a:xfrm>
            <a:off x="6321062" y="719999"/>
            <a:ext cx="2304693" cy="2741967"/>
          </a:xfrm>
          <a:prstGeom prst="rect">
            <a:avLst/>
          </a:prstGeom>
        </p:spPr>
      </p:pic>
      <p:pic>
        <p:nvPicPr>
          <p:cNvPr id="11" name="Picture 10"/>
          <p:cNvPicPr>
            <a:picLocks noChangeAspect="1"/>
          </p:cNvPicPr>
          <p:nvPr/>
        </p:nvPicPr>
        <p:blipFill>
          <a:blip r:embed="rId5"/>
          <a:stretch>
            <a:fillRect/>
          </a:stretch>
        </p:blipFill>
        <p:spPr>
          <a:xfrm>
            <a:off x="323528" y="3956648"/>
            <a:ext cx="1956455" cy="207422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339</TotalTime>
  <Words>522</Words>
  <Application>Microsoft Office PowerPoint</Application>
  <PresentationFormat>On-screen Show (4:3)</PresentationFormat>
  <Paragraphs>63</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XCCW Joined PC1Jc</vt:lpstr>
      <vt:lpstr>XCCW Joined PC7c</vt:lpstr>
      <vt:lpstr>Office Theme</vt:lpstr>
      <vt:lpstr>PowerPoint Presentation</vt:lpstr>
      <vt:lpstr>London 18th -22nd May  2020</vt:lpstr>
      <vt:lpstr>PowerPoint Presentation</vt:lpstr>
      <vt:lpstr>PowerPoint Presentation</vt:lpstr>
      <vt:lpstr>Lord Amory</vt:lpstr>
      <vt:lpstr>Lord Amory</vt:lpstr>
      <vt:lpstr>Lord Amory</vt:lpstr>
      <vt:lpstr>PowerPoint Presentation</vt:lpstr>
      <vt:lpstr>PowerPoint Presentation</vt:lpstr>
      <vt:lpstr>Wednesday</vt:lpstr>
      <vt:lpstr>PowerPoint Presentation</vt:lpstr>
      <vt:lpstr>PowerPoint Presentation</vt:lpstr>
      <vt:lpstr>Other Information</vt:lpstr>
      <vt:lpstr>Deadlines.</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London 2014</dc:title>
  <dc:creator>Becky</dc:creator>
  <cp:lastModifiedBy>jdingle</cp:lastModifiedBy>
  <cp:revision>37</cp:revision>
  <dcterms:created xsi:type="dcterms:W3CDTF">2013-10-30T12:32:03Z</dcterms:created>
  <dcterms:modified xsi:type="dcterms:W3CDTF">2019-09-11T18:20:11Z</dcterms:modified>
</cp:coreProperties>
</file>